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0" r:id="rId5"/>
    <p:sldId id="275" r:id="rId6"/>
    <p:sldId id="277" r:id="rId7"/>
    <p:sldId id="276" r:id="rId8"/>
    <p:sldId id="261" r:id="rId9"/>
    <p:sldId id="265" r:id="rId10"/>
    <p:sldId id="264" r:id="rId11"/>
    <p:sldId id="266" r:id="rId12"/>
    <p:sldId id="267" r:id="rId13"/>
    <p:sldId id="268" r:id="rId14"/>
    <p:sldId id="269" r:id="rId15"/>
    <p:sldId id="278" r:id="rId16"/>
    <p:sldId id="271" r:id="rId17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2" d="100"/>
          <a:sy n="92" d="100"/>
        </p:scale>
        <p:origin x="39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Вязкость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6467983405160468E-2"/>
          <c:y val="0.17615192747199129"/>
          <c:w val="0.87410749659680254"/>
          <c:h val="0.59392894748461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Вязкость</c:v>
                </c:pt>
              </c:strCache>
            </c:strRef>
          </c:tx>
          <c:spPr>
            <a:ln w="28575" cap="rnd">
              <a:solidFill>
                <a:schemeClr val="bg1">
                  <a:lumMod val="95000"/>
                  <a:lumOff val="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Лист1!$A$2:$A$7</c:f>
              <c:numCache>
                <c:formatCode>General</c:formatCode>
                <c:ptCount val="6"/>
                <c:pt idx="0">
                  <c:v>15</c:v>
                </c:pt>
                <c:pt idx="1">
                  <c:v>17</c:v>
                </c:pt>
                <c:pt idx="2">
                  <c:v>19</c:v>
                </c:pt>
                <c:pt idx="3">
                  <c:v>21</c:v>
                </c:pt>
                <c:pt idx="4">
                  <c:v>23</c:v>
                </c:pt>
                <c:pt idx="5">
                  <c:v>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673</c:v>
                </c:pt>
                <c:pt idx="1">
                  <c:v>640</c:v>
                </c:pt>
                <c:pt idx="2">
                  <c:v>530</c:v>
                </c:pt>
                <c:pt idx="3">
                  <c:v>427</c:v>
                </c:pt>
                <c:pt idx="4">
                  <c:v>350</c:v>
                </c:pt>
                <c:pt idx="5">
                  <c:v>290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3609024"/>
        <c:axId val="543609568"/>
      </c:lineChart>
      <c:catAx>
        <c:axId val="54360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3609568"/>
        <c:crosses val="autoZero"/>
        <c:auto val="1"/>
        <c:lblAlgn val="ctr"/>
        <c:lblOffset val="100"/>
        <c:noMultiLvlLbl val="0"/>
      </c:catAx>
      <c:valAx>
        <c:axId val="54360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3609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E749AC1-8D5E-4EB5-87AD-0760D45420E8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A45484C-7992-44E9-9002-213D76072A08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5159216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FC47C68-5B2F-42B5-95FE-C3031574EEB1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24A772-5D94-4F12-8B86-44D4FB26368F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688420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17410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10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17410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11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17410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12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366271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13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17410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17410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17410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1741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17410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1741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17410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17410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24A772-5D94-4F12-8B86-44D4FB26368F}" type="slidenum">
              <a:rPr lang="ru-RU" noProof="1" dirty="0" smtClean="0"/>
              <a:t>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51741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Полилиния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Полилиния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Полилиния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Полилиния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Полилиния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Полилиния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rtlCol="0"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EFDF29-FFD9-4BAF-BC73-1C7676313B9B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484311" y="5299603"/>
            <a:ext cx="10018711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91BC37-D55F-4273-B5E2-3793DCAA07A0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484312" y="4343400"/>
            <a:ext cx="10018713" cy="14478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686065-D034-4686-83F8-7472E6842C36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адпись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1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5" name="Надпись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2436811" y="3428999"/>
            <a:ext cx="8532815" cy="381000"/>
          </a:xfrm>
        </p:spPr>
        <p:txBody>
          <a:bodyPr rtlCol="0"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484311" y="4343400"/>
            <a:ext cx="10018711" cy="14478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7DD280-80A1-4A9F-941C-C7215DBDE59C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rtlCol="0" anchor="b">
            <a:normAutofit/>
          </a:bodyPr>
          <a:lstStyle>
            <a:lvl1pPr algn="r">
              <a:defRPr sz="3200" b="0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484312" y="4777381"/>
            <a:ext cx="10018710" cy="8604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0B3C4E-8521-4FC0-8719-D940E21D5DBE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адпись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1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5" name="Надпись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484312" y="4775200"/>
            <a:ext cx="10018710" cy="10160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DA2980-FEA3-4B4C-8493-6461827B1B6A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484311" y="4343400"/>
            <a:ext cx="10018713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070A3C-0005-4AD8-B45E-FD7FF4A4B48E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D7D09A-4107-4E6C-9EA9-24E14693000E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484312" y="685800"/>
            <a:ext cx="8019742" cy="5105400"/>
          </a:xfrm>
        </p:spPr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FED25B-6B94-4E32-969D-5D6707002C97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0D3C39-EC50-4F29-A23B-C33FF95C6F09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rtlCol="0" anchor="b"/>
          <a:lstStyle>
            <a:lvl1pPr algn="r">
              <a:defRPr sz="4000" b="0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572278" y="4777381"/>
            <a:ext cx="8930748" cy="8604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C22E02-99F4-4ED8-8863-1980561CEAB6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484312" y="2666999"/>
            <a:ext cx="4895055" cy="312420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607967" y="2667000"/>
            <a:ext cx="4895056" cy="3124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3AF501-7257-427C-B088-908F2B67691F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772179" y="2658533"/>
            <a:ext cx="460718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484311" y="3335337"/>
            <a:ext cx="4895056" cy="2455862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880487" y="2667000"/>
            <a:ext cx="462253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607967" y="3335337"/>
            <a:ext cx="4895056" cy="2455862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41A5C6-52D7-4B30-849F-8E7568652F14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BB4F76-DACA-4272-9BD7-A592BDF7918E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1096CB-BE2B-4A5A-9A85-EDA5CF7067C2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262033" y="685799"/>
            <a:ext cx="6240990" cy="5105401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484312" y="2971800"/>
            <a:ext cx="3549121" cy="182880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374030-3484-45A7-BC11-7FF0F62D9429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4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482724" y="3124199"/>
            <a:ext cx="5426158" cy="18288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574A0E-836D-4CDB-86AF-C80BEBCEE6AC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Полилиния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Полилиния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Полилиния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Полилиния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Полилиния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Полилиния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1DCA8C7B-1282-4C93-B888-477BBCF62F1F}" type="datetime1">
              <a:rPr lang="ru-RU" noProof="1" smtClean="0"/>
              <a:t>08.10.2019</a:t>
            </a:fld>
            <a:endParaRPr lang="ru-RU" noProof="1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72" y="2364475"/>
            <a:ext cx="10018713" cy="1752599"/>
          </a:xfrm>
        </p:spPr>
        <p:txBody>
          <a:bodyPr rtlCol="0">
            <a:noAutofit/>
          </a:bodyPr>
          <a:lstStyle/>
          <a:p>
            <a:pPr algn="l" rtl="0"/>
            <a:r>
              <a:rPr lang="ru-RU" sz="6600" noProof="1" smtClean="0"/>
              <a:t>Опыт применения винилэфирных смол</a:t>
            </a:r>
            <a:endParaRPr lang="ru-RU" sz="6600" noProof="1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3" y="6153666"/>
            <a:ext cx="614707" cy="48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66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551" y="1028358"/>
            <a:ext cx="7073535" cy="1752599"/>
          </a:xfrm>
        </p:spPr>
        <p:txBody>
          <a:bodyPr rtlCol="0">
            <a:noAutofit/>
          </a:bodyPr>
          <a:lstStyle/>
          <a:p>
            <a:pPr algn="l" rtl="0"/>
            <a:r>
              <a:rPr lang="ru-RU" sz="4600" noProof="1" smtClean="0"/>
              <a:t>Влияние температуры окружающей среды и материала на степень отверждения </a:t>
            </a:r>
            <a:endParaRPr lang="ru-RU" sz="4600" noProof="1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693" y="774308"/>
            <a:ext cx="2881310" cy="5176115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5" y="6153666"/>
            <a:ext cx="614707" cy="485294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ru-RU" sz="1400" noProof="1" smtClean="0"/>
              <a:pPr rtl="0"/>
              <a:t>10</a:t>
            </a:fld>
            <a:endParaRPr lang="ru-RU" sz="1400" noProof="1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82" y="3732062"/>
            <a:ext cx="7112030" cy="1273692"/>
          </a:xfrm>
        </p:spPr>
      </p:pic>
    </p:spTree>
    <p:extLst>
      <p:ext uri="{BB962C8B-B14F-4D97-AF65-F5344CB8AC3E}">
        <p14:creationId xmlns:p14="http://schemas.microsoft.com/office/powerpoint/2010/main" val="1048705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854" y="937933"/>
            <a:ext cx="10018713" cy="1752599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ru-RU" sz="6200" noProof="1" smtClean="0"/>
              <a:t>Физико-механические показатели при разной температуре</a:t>
            </a:r>
            <a:endParaRPr lang="ru-RU" sz="6200" noProof="1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7" y="3249880"/>
            <a:ext cx="7711632" cy="2171595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5" y="6153666"/>
            <a:ext cx="614707" cy="48529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ru-RU" sz="1400" noProof="1" smtClean="0"/>
              <a:pPr rtl="0"/>
              <a:t>11</a:t>
            </a:fld>
            <a:endParaRPr lang="ru-RU" sz="1400" noProof="1"/>
          </a:p>
        </p:txBody>
      </p:sp>
    </p:spTree>
    <p:extLst>
      <p:ext uri="{BB962C8B-B14F-4D97-AF65-F5344CB8AC3E}">
        <p14:creationId xmlns:p14="http://schemas.microsoft.com/office/powerpoint/2010/main" val="2131115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854" y="937933"/>
            <a:ext cx="10018713" cy="1752599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ru-RU" sz="6200" noProof="1" smtClean="0"/>
              <a:t>Перспективы ООО «Дугалак»</a:t>
            </a:r>
            <a:endParaRPr lang="ru-RU" sz="6200" noProof="1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5" y="6153666"/>
            <a:ext cx="614707" cy="48529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ru-RU" sz="1400" noProof="1" smtClean="0"/>
              <a:pPr rtl="0"/>
              <a:t>12</a:t>
            </a:fld>
            <a:endParaRPr lang="ru-RU" sz="1400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Разработать продукцию с </a:t>
            </a:r>
            <a:r>
              <a:rPr lang="en-US" dirty="0" smtClean="0"/>
              <a:t>HDT 150-170</a:t>
            </a:r>
          </a:p>
          <a:p>
            <a:r>
              <a:rPr lang="ru-RU" dirty="0" smtClean="0"/>
              <a:t>Изучить влияние вида и количества отвердителя на физико-механические показатели</a:t>
            </a:r>
          </a:p>
          <a:p>
            <a:r>
              <a:rPr lang="ru-RU" dirty="0" smtClean="0"/>
              <a:t>Исследовать влияние режимов термообработки на физико-механические показатели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019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2221523"/>
            <a:ext cx="10018713" cy="1752599"/>
          </a:xfrm>
        </p:spPr>
        <p:txBody>
          <a:bodyPr rtlCol="0">
            <a:normAutofit/>
          </a:bodyPr>
          <a:lstStyle/>
          <a:p>
            <a:pPr algn="l" rtl="0"/>
            <a:r>
              <a:rPr lang="ru-RU" sz="6200" noProof="1" smtClean="0"/>
              <a:t>Благодарю за внимание!</a:t>
            </a:r>
            <a:endParaRPr lang="ru-RU" sz="6200" noProof="1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5" y="6153666"/>
            <a:ext cx="614707" cy="48529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ru-RU" sz="1400" noProof="1" smtClean="0"/>
              <a:pPr rtl="0"/>
              <a:t>13</a:t>
            </a:fld>
            <a:endParaRPr lang="ru-RU" sz="1400" noProof="1"/>
          </a:p>
        </p:txBody>
      </p:sp>
    </p:spTree>
    <p:extLst>
      <p:ext uri="{BB962C8B-B14F-4D97-AF65-F5344CB8AC3E}">
        <p14:creationId xmlns:p14="http://schemas.microsoft.com/office/powerpoint/2010/main" val="3390442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l" rtl="0"/>
            <a:r>
              <a:rPr lang="ru-RU" sz="4800" noProof="1" smtClean="0"/>
              <a:t>Опыт применения винилэфирных смол в производстве спасательных шлюпок</a:t>
            </a:r>
            <a:endParaRPr lang="ru-RU" sz="4800" noProof="1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2957128"/>
            <a:ext cx="4894262" cy="254394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Девинил 950 ТГ</a:t>
            </a:r>
          </a:p>
          <a:p>
            <a:r>
              <a:rPr lang="ru-RU" dirty="0" smtClean="0"/>
              <a:t>Девинил 950 ТГ-2</a:t>
            </a:r>
            <a:r>
              <a:rPr lang="en-US" dirty="0" smtClean="0"/>
              <a:t> c</a:t>
            </a:r>
            <a:r>
              <a:rPr lang="sr-Latn-RS" dirty="0" smtClean="0"/>
              <a:t> </a:t>
            </a:r>
            <a:r>
              <a:rPr lang="ru-RU" dirty="0" smtClean="0"/>
              <a:t>повышенной тиксотпропией</a:t>
            </a:r>
          </a:p>
          <a:p>
            <a:r>
              <a:rPr lang="ru-RU" dirty="0" smtClean="0"/>
              <a:t>ИН-900 ТГ </a:t>
            </a:r>
            <a:r>
              <a:rPr lang="en-US" dirty="0" smtClean="0"/>
              <a:t>S</a:t>
            </a:r>
            <a:endParaRPr lang="ru-RU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3" y="6153666"/>
            <a:ext cx="614707" cy="48529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ru-RU" sz="1400" noProof="1" smtClean="0"/>
              <a:pPr rtl="0"/>
              <a:t>2</a:t>
            </a:fld>
            <a:endParaRPr lang="ru-RU" sz="1400" noProof="1"/>
          </a:p>
        </p:txBody>
      </p:sp>
    </p:spTree>
    <p:extLst>
      <p:ext uri="{BB962C8B-B14F-4D97-AF65-F5344CB8AC3E}">
        <p14:creationId xmlns:p14="http://schemas.microsoft.com/office/powerpoint/2010/main" val="2808548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rtl="0"/>
            <a:r>
              <a:rPr lang="ru-RU" sz="5400" noProof="1" smtClean="0"/>
              <a:t>Опыт применения винилэфирных смол в качестве барьеркоута для бассейнов</a:t>
            </a:r>
            <a:endParaRPr lang="ru-RU" sz="5400" noProof="1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Девинил  910 ПТ/1</a:t>
            </a:r>
          </a:p>
          <a:p>
            <a:r>
              <a:rPr lang="ru-RU" dirty="0" smtClean="0"/>
              <a:t>Девинил 910 ПТ/2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3" y="6153666"/>
            <a:ext cx="614707" cy="48529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2852589"/>
            <a:ext cx="4894262" cy="2753022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ru-RU" sz="1400" noProof="1" smtClean="0"/>
              <a:pPr rtl="0"/>
              <a:t>3</a:t>
            </a:fld>
            <a:endParaRPr lang="ru-RU" sz="1400" noProof="1"/>
          </a:p>
        </p:txBody>
      </p:sp>
    </p:spTree>
    <p:extLst>
      <p:ext uri="{BB962C8B-B14F-4D97-AF65-F5344CB8AC3E}">
        <p14:creationId xmlns:p14="http://schemas.microsoft.com/office/powerpoint/2010/main" val="959184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l" rtl="0"/>
            <a:r>
              <a:rPr lang="ru-RU" sz="4800" noProof="1" smtClean="0"/>
              <a:t>Опыт применения винилэфирных смол при изготовлении деталей интерьера и экстерьера </a:t>
            </a:r>
            <a:endParaRPr lang="ru-RU" sz="4800" noProof="1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8" y="3094892"/>
            <a:ext cx="5427613" cy="230944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Девинил 950 ТГ РП</a:t>
            </a:r>
          </a:p>
          <a:p>
            <a:r>
              <a:rPr lang="ru-RU" dirty="0" smtClean="0"/>
              <a:t>ИН-900 ТГ </a:t>
            </a:r>
            <a:r>
              <a:rPr lang="en-US" dirty="0" smtClean="0"/>
              <a:t>S</a:t>
            </a:r>
          </a:p>
          <a:p>
            <a:r>
              <a:rPr lang="ru-RU" dirty="0" smtClean="0"/>
              <a:t>Девинил 950 ТГ-2 с повышенной тиксотропией</a:t>
            </a:r>
          </a:p>
          <a:p>
            <a:r>
              <a:rPr lang="ru-RU" dirty="0" smtClean="0"/>
              <a:t>Девинил 950 ТГ ПТ</a:t>
            </a:r>
          </a:p>
          <a:p>
            <a:r>
              <a:rPr lang="ru-RU" dirty="0" smtClean="0"/>
              <a:t>Девинил 950 – 2 Р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3" y="6153666"/>
            <a:ext cx="614707" cy="48529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ru-RU" sz="1400" noProof="1" smtClean="0"/>
              <a:pPr rtl="0"/>
              <a:t>4</a:t>
            </a:fld>
            <a:endParaRPr lang="ru-RU" sz="1400" noProof="1"/>
          </a:p>
        </p:txBody>
      </p:sp>
    </p:spTree>
    <p:extLst>
      <p:ext uri="{BB962C8B-B14F-4D97-AF65-F5344CB8AC3E}">
        <p14:creationId xmlns:p14="http://schemas.microsoft.com/office/powerpoint/2010/main" val="3201798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rtl="0"/>
            <a:r>
              <a:rPr lang="ru-RU" sz="6200" noProof="1" smtClean="0"/>
              <a:t>ИН-900 ТГ</a:t>
            </a:r>
            <a:endParaRPr lang="ru-RU" sz="6200" noProof="1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2" y="2420815"/>
            <a:ext cx="3310184" cy="29131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68" y="2406886"/>
            <a:ext cx="3294440" cy="29270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08" y="2406886"/>
            <a:ext cx="3356400" cy="29769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5" y="6153666"/>
            <a:ext cx="614707" cy="48529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ru-RU" sz="1400" noProof="1" smtClean="0"/>
              <a:pPr rtl="0"/>
              <a:t>5</a:t>
            </a:fld>
            <a:endParaRPr lang="ru-RU" sz="1400" noProof="1"/>
          </a:p>
        </p:txBody>
      </p:sp>
    </p:spTree>
    <p:extLst>
      <p:ext uri="{BB962C8B-B14F-4D97-AF65-F5344CB8AC3E}">
        <p14:creationId xmlns:p14="http://schemas.microsoft.com/office/powerpoint/2010/main" val="544157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rtl="0"/>
            <a:r>
              <a:rPr lang="ru-RU" sz="6200" noProof="1" smtClean="0"/>
              <a:t>ИН-900 ТГ</a:t>
            </a:r>
            <a:endParaRPr lang="ru-RU" sz="6200" noProof="1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97" y="2420815"/>
            <a:ext cx="3290403" cy="2937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29" y="2420815"/>
            <a:ext cx="3164610" cy="2943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6" y="2420815"/>
            <a:ext cx="3148074" cy="29371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5" y="6153666"/>
            <a:ext cx="614707" cy="48529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ru-RU" sz="1400" noProof="1" smtClean="0"/>
              <a:pPr rtl="0"/>
              <a:t>6</a:t>
            </a:fld>
            <a:endParaRPr lang="ru-RU" sz="1400" noProof="1"/>
          </a:p>
        </p:txBody>
      </p:sp>
    </p:spTree>
    <p:extLst>
      <p:ext uri="{BB962C8B-B14F-4D97-AF65-F5344CB8AC3E}">
        <p14:creationId xmlns:p14="http://schemas.microsoft.com/office/powerpoint/2010/main" val="1843595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rtl="0"/>
            <a:r>
              <a:rPr lang="ru-RU" sz="6200" noProof="1" smtClean="0"/>
              <a:t>ИН-900 ТГ</a:t>
            </a:r>
            <a:endParaRPr lang="ru-RU" sz="6200" noProof="1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58" y="2420815"/>
            <a:ext cx="3195157" cy="2943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87" y="2420815"/>
            <a:ext cx="3274314" cy="29765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4" y="2420815"/>
            <a:ext cx="3293900" cy="29430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5" y="6153666"/>
            <a:ext cx="614707" cy="48529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ru-RU" sz="1400" noProof="1" smtClean="0"/>
              <a:pPr rtl="0"/>
              <a:t>7</a:t>
            </a:fld>
            <a:endParaRPr lang="ru-RU" sz="1400" noProof="1"/>
          </a:p>
        </p:txBody>
      </p:sp>
    </p:spTree>
    <p:extLst>
      <p:ext uri="{BB962C8B-B14F-4D97-AF65-F5344CB8AC3E}">
        <p14:creationId xmlns:p14="http://schemas.microsoft.com/office/powerpoint/2010/main" val="2104488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rtl="0"/>
            <a:r>
              <a:rPr lang="ru-RU" sz="6200" noProof="1" smtClean="0"/>
              <a:t>ИН-900 ТГ </a:t>
            </a:r>
            <a:r>
              <a:rPr lang="en-US" sz="6200" noProof="1" smtClean="0"/>
              <a:t>RAL 9003</a:t>
            </a:r>
            <a:endParaRPr lang="ru-RU" sz="6200" noProof="1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2843926"/>
            <a:ext cx="3216275" cy="2770347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928" y="2952848"/>
            <a:ext cx="6732742" cy="2510105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5" y="6153666"/>
            <a:ext cx="614707" cy="48529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ru-RU" sz="1400" noProof="1" smtClean="0"/>
              <a:pPr rtl="0"/>
              <a:t>8</a:t>
            </a:fld>
            <a:endParaRPr lang="ru-RU" sz="1400" noProof="1"/>
          </a:p>
        </p:txBody>
      </p:sp>
    </p:spTree>
    <p:extLst>
      <p:ext uri="{BB962C8B-B14F-4D97-AF65-F5344CB8AC3E}">
        <p14:creationId xmlns:p14="http://schemas.microsoft.com/office/powerpoint/2010/main" val="1218020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A92FE9-DB05-4D0D-AF5A-BE8664B9FF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3D9B26A-5143-49A7-BA98-D871D5BD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  <a:solidFill>
            <a:srgbClr val="ED4949"/>
          </a:solidFill>
        </p:grpSpPr>
        <p:sp>
          <p:nvSpPr>
            <p:cNvPr id="24" name="Полилиния 6">
              <a:extLst>
                <a:ext uri="{FF2B5EF4-FFF2-40B4-BE49-F238E27FC236}">
                  <a16:creationId xmlns:a16="http://schemas.microsoft.com/office/drawing/2014/main" xmlns="" id="{68B85E55-A2A1-4682-B891-F201358A9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Полилиния 7">
              <a:extLst>
                <a:ext uri="{FF2B5EF4-FFF2-40B4-BE49-F238E27FC236}">
                  <a16:creationId xmlns:a16="http://schemas.microsoft.com/office/drawing/2014/main" xmlns="" id="{45EF6EDB-9B5D-49E9-96FA-1AE08BF95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Полилиния 12">
              <a:extLst>
                <a:ext uri="{FF2B5EF4-FFF2-40B4-BE49-F238E27FC236}">
                  <a16:creationId xmlns:a16="http://schemas.microsoft.com/office/drawing/2014/main" xmlns="" id="{38338226-D6E2-4EEE-B271-DB4BD096DB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Полилиния 13">
              <a:extLst>
                <a:ext uri="{FF2B5EF4-FFF2-40B4-BE49-F238E27FC236}">
                  <a16:creationId xmlns:a16="http://schemas.microsoft.com/office/drawing/2014/main" xmlns="" id="{4878FB48-17B3-4A11-8025-DE0945CD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Полилиния 14">
              <a:extLst>
                <a:ext uri="{FF2B5EF4-FFF2-40B4-BE49-F238E27FC236}">
                  <a16:creationId xmlns:a16="http://schemas.microsoft.com/office/drawing/2014/main" xmlns="" id="{4150A21C-DD6D-4D3C-9E95-7A3CA263BE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Полилиния 15">
              <a:extLst>
                <a:ext uri="{FF2B5EF4-FFF2-40B4-BE49-F238E27FC236}">
                  <a16:creationId xmlns:a16="http://schemas.microsoft.com/office/drawing/2014/main" xmlns="" id="{7505BF04-104D-4180-A284-42FCD6B04D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CD06E-EB43-4697-A9C1-290232C3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l" rtl="0"/>
            <a:r>
              <a:rPr lang="ru-RU" sz="4800" noProof="1" smtClean="0"/>
              <a:t>Зависимость вязкости от температуры на примере Девинил 950 ТГ РП</a:t>
            </a:r>
            <a:endParaRPr lang="ru-RU" sz="4800" noProof="1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8" y="3352801"/>
            <a:ext cx="5006097" cy="1431298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5" y="6153666"/>
            <a:ext cx="614707" cy="48529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ru-RU" sz="1400" noProof="1" smtClean="0"/>
              <a:pPr rtl="0"/>
              <a:t>9</a:t>
            </a:fld>
            <a:endParaRPr lang="ru-RU" sz="1400" noProof="1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287772418"/>
              </p:ext>
            </p:extLst>
          </p:nvPr>
        </p:nvGraphicFramePr>
        <p:xfrm>
          <a:off x="5818754" y="2588503"/>
          <a:ext cx="4747741" cy="310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76144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22644756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635_TF22644756" id="{3C30399C-4E73-45A7-985B-99062D2AA7A6}" vid="{2582187F-3B65-41F5-9DE8-C6E1264EF09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315AA3-EAE3-44ED-8368-BAC2FFFB48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023227-530E-4024-91EF-312A851A758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27C19A7-3107-4CB2-BD0D-F7C79BE028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tf22644756</Template>
  <TotalTime>0</TotalTime>
  <Words>161</Words>
  <Application>Microsoft Office PowerPoint</Application>
  <PresentationFormat>Широкоэкранный</PresentationFormat>
  <Paragraphs>52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Corbel</vt:lpstr>
      <vt:lpstr>tf22644756</vt:lpstr>
      <vt:lpstr>Опыт применения винилэфирных смол</vt:lpstr>
      <vt:lpstr>Опыт применения винилэфирных смол в производстве спасательных шлюпок</vt:lpstr>
      <vt:lpstr>Опыт применения винилэфирных смол в качестве барьеркоута для бассейнов</vt:lpstr>
      <vt:lpstr>Опыт применения винилэфирных смол при изготовлении деталей интерьера и экстерьера </vt:lpstr>
      <vt:lpstr>ИН-900 ТГ</vt:lpstr>
      <vt:lpstr>ИН-900 ТГ</vt:lpstr>
      <vt:lpstr>ИН-900 ТГ</vt:lpstr>
      <vt:lpstr>ИН-900 ТГ RAL 9003</vt:lpstr>
      <vt:lpstr>Зависимость вязкости от температуры на примере Девинил 950 ТГ РП</vt:lpstr>
      <vt:lpstr>Влияние температуры окружающей среды и материала на степень отверждения </vt:lpstr>
      <vt:lpstr>Физико-механические показатели при разной температуре</vt:lpstr>
      <vt:lpstr>Перспективы ООО «Дугалак»</vt:lpstr>
      <vt:lpstr>Благодарю за внимание!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2019-09-28T13:55:14Z</dcterms:created>
  <dcterms:modified xsi:type="dcterms:W3CDTF">2019-10-08T06:57:04Z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