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5" r:id="rId5"/>
    <p:sldId id="276" r:id="rId6"/>
    <p:sldId id="258" r:id="rId7"/>
    <p:sldId id="260" r:id="rId8"/>
    <p:sldId id="278" r:id="rId9"/>
    <p:sldId id="261" r:id="rId10"/>
    <p:sldId id="271" r:id="rId11"/>
    <p:sldId id="272" r:id="rId12"/>
    <p:sldId id="264" r:id="rId13"/>
    <p:sldId id="274" r:id="rId14"/>
    <p:sldId id="268" r:id="rId15"/>
    <p:sldId id="280" r:id="rId16"/>
    <p:sldId id="279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BA24070A-B0D9-4E96-8678-4C4C6A7B0A8F}">
          <p14:sldIdLst>
            <p14:sldId id="256"/>
            <p14:sldId id="257"/>
          </p14:sldIdLst>
        </p14:section>
        <p14:section name="Раздел без заголовка" id="{59E6D825-65CC-4A5F-9C93-71B3123CBF9B}">
          <p14:sldIdLst>
            <p14:sldId id="259"/>
            <p14:sldId id="275"/>
            <p14:sldId id="276"/>
            <p14:sldId id="258"/>
            <p14:sldId id="260"/>
            <p14:sldId id="278"/>
            <p14:sldId id="261"/>
            <p14:sldId id="271"/>
            <p14:sldId id="272"/>
            <p14:sldId id="264"/>
            <p14:sldId id="274"/>
            <p14:sldId id="268"/>
            <p14:sldId id="280"/>
            <p14:sldId id="279"/>
            <p14:sldId id="27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30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586" y="-6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371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636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397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2387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2684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7202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5767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417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581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729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485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480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289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600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31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627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79AE9-E90B-4CB0-8EA6-716CE0D55EBC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FE2B4DB-2179-4D83-BB46-B5A1E1B234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438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microsoft.com/office/2007/relationships/media" Target="../media/media1.MO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1284" y="1912936"/>
            <a:ext cx="10880716" cy="2834856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2"/>
          <p:cNvSpPr>
            <a:spLocks noGrp="1"/>
          </p:cNvSpPr>
          <p:nvPr>
            <p:ph type="ctrTitle"/>
          </p:nvPr>
        </p:nvSpPr>
        <p:spPr>
          <a:xfrm>
            <a:off x="1311284" y="1912936"/>
            <a:ext cx="8479415" cy="2631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4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Новые методы испытаний </a:t>
            </a:r>
            <a:r>
              <a:rPr lang="ru-RU" sz="4800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гелькоутов</a:t>
            </a:r>
            <a:r>
              <a:rPr lang="ru-RU" sz="4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</a:t>
            </a:r>
            <a:br>
              <a:rPr lang="ru-RU" sz="4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4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ООО «</a:t>
            </a:r>
            <a:r>
              <a:rPr lang="ru-RU" sz="4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ДУГАЛАК»</a:t>
            </a:r>
            <a:endParaRPr lang="ru-RU" sz="4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5069" y="2901643"/>
            <a:ext cx="2856931" cy="11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528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58346"/>
            <a:ext cx="8847438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6597" y="1874404"/>
            <a:ext cx="6075842" cy="2602062"/>
          </a:xfrm>
        </p:spPr>
        <p:txBody>
          <a:bodyPr>
            <a:noAutofit/>
          </a:bodyPr>
          <a:lstStyle/>
          <a:p>
            <a:pPr algn="ctr"/>
            <a:r>
              <a:rPr lang="ru-RU" sz="5400" dirty="0" err="1" smtClean="0">
                <a:solidFill>
                  <a:schemeClr val="bg1"/>
                </a:solidFill>
              </a:rPr>
              <a:t>Абразивность</a:t>
            </a:r>
            <a:r>
              <a:rPr lang="ru-RU" sz="5400" dirty="0" smtClean="0">
                <a:solidFill>
                  <a:schemeClr val="bg1"/>
                </a:solidFill>
              </a:rPr>
              <a:t> (износостойкость) </a:t>
            </a:r>
            <a:r>
              <a:rPr lang="ru-RU" sz="5400" dirty="0" err="1" smtClean="0">
                <a:solidFill>
                  <a:schemeClr val="bg1"/>
                </a:solidFill>
              </a:rPr>
              <a:t>гелькоутов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2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3894" y="358346"/>
            <a:ext cx="8847438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</a:t>
            </a:r>
            <a:r>
              <a:rPr lang="ru-RU" sz="4000" dirty="0" smtClean="0"/>
              <a:t>Назначение 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8350" y="1830083"/>
            <a:ext cx="8984459" cy="42402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u="sng" dirty="0" err="1" smtClean="0">
                <a:solidFill>
                  <a:schemeClr val="bg1"/>
                </a:solidFill>
              </a:rPr>
              <a:t>Абразиметр</a:t>
            </a:r>
            <a:r>
              <a:rPr lang="ru-RU" sz="2000" dirty="0" smtClean="0">
                <a:solidFill>
                  <a:schemeClr val="bg1"/>
                </a:solidFill>
              </a:rPr>
              <a:t> – устройство для контроля качества покрытий, с помощью которого можно определить устойчивость изделия или материала к сухому истиранию его поверхности.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Тест на истирание необходим для изделий, эксплуатационные свойства которых зависят от внешнего вида.</a:t>
            </a:r>
          </a:p>
          <a:p>
            <a:pPr marL="0" indent="0" algn="just">
              <a:buNone/>
            </a:pPr>
            <a:r>
              <a:rPr lang="ru-RU" sz="2000" u="sng" dirty="0" smtClean="0">
                <a:solidFill>
                  <a:schemeClr val="bg1"/>
                </a:solidFill>
              </a:rPr>
              <a:t>Прибор </a:t>
            </a:r>
            <a:r>
              <a:rPr lang="ru-RU" sz="2000" u="sng" dirty="0" err="1" smtClean="0">
                <a:solidFill>
                  <a:schemeClr val="bg1"/>
                </a:solidFill>
              </a:rPr>
              <a:t>Табера</a:t>
            </a:r>
            <a:r>
              <a:rPr lang="ru-RU" sz="2000" u="sng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– основной инструмент для определения прочностных характеристик любых материалов и поверхностей. Прибор позволяет имитировать реальные условия эксплуатации.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bg1"/>
                </a:solidFill>
              </a:rPr>
              <a:t>Применяется для ускоренного испытания и оценки степени износостойкости разнообразных материалов из керамики, пластиков, текстиля, металлов, кожи, резины, до окрашенных и лакированных поверхностей.</a:t>
            </a:r>
            <a:endParaRPr lang="ru-RU" sz="2000" dirty="0"/>
          </a:p>
          <a:p>
            <a:pPr marL="0" indent="0" algn="just">
              <a:buNone/>
            </a:pP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7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58346"/>
            <a:ext cx="8847438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1387" y="576549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Виды </a:t>
            </a:r>
            <a:r>
              <a:rPr lang="ru-RU" dirty="0" err="1" smtClean="0">
                <a:solidFill>
                  <a:schemeClr val="bg1"/>
                </a:solidFill>
              </a:rPr>
              <a:t>абразиметров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600216" y="1774999"/>
            <a:ext cx="4184035" cy="38807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</a:rPr>
              <a:t>Ротационный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048437" y="1730931"/>
            <a:ext cx="4184034" cy="388077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</a:rPr>
              <a:t>Линейный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398" y="2930944"/>
            <a:ext cx="4235985" cy="31663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51" y="2963538"/>
            <a:ext cx="4704202" cy="31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80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943" y="402413"/>
            <a:ext cx="10443992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           </a:t>
            </a:r>
            <a:r>
              <a:rPr lang="ru-RU" sz="3200" dirty="0" smtClean="0"/>
              <a:t>Принцип действия </a:t>
            </a:r>
            <a:r>
              <a:rPr lang="ru-RU" sz="3200" dirty="0" err="1" smtClean="0"/>
              <a:t>абразиметра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135" y="1737516"/>
            <a:ext cx="5109653" cy="112136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Абразивные </a:t>
            </a:r>
            <a:r>
              <a:rPr lang="ru-RU" sz="1800" dirty="0">
                <a:solidFill>
                  <a:schemeClr val="bg1"/>
                </a:solidFill>
              </a:rPr>
              <a:t>ролики движутся в противоположном направлении по тестируемой поверхности.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757" y="1729649"/>
            <a:ext cx="4174774" cy="2875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320" y="2674921"/>
            <a:ext cx="511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На тестируемой поверхности образуется полный круг, позволяющий оценить степень износа. 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323" y="3549645"/>
            <a:ext cx="4706520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17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7962" y="336313"/>
            <a:ext cx="8847438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              </a:t>
            </a:r>
            <a:r>
              <a:rPr lang="ru-RU" sz="3200" dirty="0" smtClean="0"/>
              <a:t>Виды абразивных дисков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0722" y="1501965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774122"/>
              </p:ext>
            </p:extLst>
          </p:nvPr>
        </p:nvGraphicFramePr>
        <p:xfrm>
          <a:off x="2214391" y="2060155"/>
          <a:ext cx="7194015" cy="39211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7763"/>
                <a:gridCol w="1527333"/>
                <a:gridCol w="4578919"/>
              </a:tblGrid>
              <a:tr h="78458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CS-10F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Коричневый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Обладает более мягким абразивным действием, чем CS-10. В основном используется для прозрачных материалов для оценки потускнения.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461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CS-10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Зеленый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Мягкое – среднее абразивное действие, как при нормальной обработке, очистке или полировке. Широко используемый круг для покрытий, пластика, текстиля, кожи и продуктов из бумаги.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305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CS-10Р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Зеленый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Предназначен для испытания бумаги и продуктов из бумаги.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1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CS-10W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Белый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Такой же, как и CS-10, но белого цвета. Отсутствует перенос цветных частичек абразива на образец.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2615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CS-17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Темно-зеленый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Оказывает более грубое абразивное действие, чем CS-10. Применяется для испытания керамики, пластика и анодированного алюминия.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854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err="1" smtClean="0">
                <a:solidFill>
                  <a:schemeClr val="bg1"/>
                </a:solidFill>
              </a:rPr>
              <a:t>Абразиметр</a:t>
            </a:r>
            <a:r>
              <a:rPr lang="ru-RU" sz="2400" dirty="0" smtClean="0">
                <a:solidFill>
                  <a:schemeClr val="bg1"/>
                </a:solidFill>
              </a:rPr>
              <a:t> соответствует международным стандартам, в том числе: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ГОСТ 8975-75, 11529-86, 17076-1-2014;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ASTM </a:t>
            </a:r>
            <a:r>
              <a:rPr lang="en-US" sz="2400" dirty="0">
                <a:solidFill>
                  <a:schemeClr val="bg1"/>
                </a:solidFill>
              </a:rPr>
              <a:t>BS-3900, C-217, C-241, C-1353, D-1044, D-6279, D-5342, D-5650, E-15, F-362;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ISO </a:t>
            </a:r>
            <a:r>
              <a:rPr lang="en-US" sz="2400" dirty="0">
                <a:solidFill>
                  <a:schemeClr val="bg1"/>
                </a:solidFill>
              </a:rPr>
              <a:t>Method 165, 7784.2, 5470, 9352;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UNE </a:t>
            </a:r>
            <a:r>
              <a:rPr lang="en-US" sz="2400" dirty="0">
                <a:solidFill>
                  <a:schemeClr val="bg1"/>
                </a:solidFill>
              </a:rPr>
              <a:t>48250 </a:t>
            </a:r>
            <a:r>
              <a:rPr lang="ru-RU" sz="2400" dirty="0">
                <a:solidFill>
                  <a:schemeClr val="bg1"/>
                </a:solidFill>
              </a:rPr>
              <a:t>и пр.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7962" y="336313"/>
            <a:ext cx="8847438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             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75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Результаты оцениваются: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Визуально  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По потере массы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По потере объема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7962" y="336313"/>
            <a:ext cx="8847438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              </a:t>
            </a:r>
            <a:r>
              <a:rPr lang="ru-RU" sz="3200" dirty="0" smtClean="0"/>
              <a:t>Оценка результатов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85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00650"/>
            <a:ext cx="8596668" cy="1320800"/>
          </a:xfrm>
        </p:spPr>
        <p:txBody>
          <a:bodyPr>
            <a:noAutofit/>
          </a:bodyPr>
          <a:lstStyle/>
          <a:p>
            <a:pPr lvl="0"/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58346"/>
            <a:ext cx="8847438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004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21402" y="3725436"/>
            <a:ext cx="8596668" cy="1826581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Гелевое</a:t>
            </a:r>
            <a:r>
              <a:rPr lang="ru-RU" sz="2800" dirty="0" smtClean="0">
                <a:solidFill>
                  <a:schemeClr val="bg1"/>
                </a:solidFill>
              </a:rPr>
              <a:t> покрытие используется для обеспечения защитно-декоративных свойств.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Растрескивание </a:t>
            </a:r>
            <a:r>
              <a:rPr lang="ru-RU" sz="2800" dirty="0" err="1" smtClean="0">
                <a:solidFill>
                  <a:schemeClr val="bg1"/>
                </a:solidFill>
              </a:rPr>
              <a:t>гелевого</a:t>
            </a:r>
            <a:r>
              <a:rPr lang="ru-RU" sz="2800" dirty="0" smtClean="0">
                <a:solidFill>
                  <a:schemeClr val="bg1"/>
                </a:solidFill>
              </a:rPr>
              <a:t> покрытия происходит, когда местное напряжение на части покрытия превышает максимально допустимый уровень деформации. Необходимый уровень деформации может варьироваться в зависимости от назначения и условий эксплуатации.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8979" y="314278"/>
            <a:ext cx="8847438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               Тест на эластичность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939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787" y="1786159"/>
            <a:ext cx="4421874" cy="163054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До начала проведения испытания подготавливаем стекло и аппликатор для нанесения накатки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4911" y="369363"/>
            <a:ext cx="9054056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                  Подготовка к испытанию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4274" y="2208182"/>
            <a:ext cx="5413612" cy="406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45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23" y="1644410"/>
            <a:ext cx="3885603" cy="205725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Нанесенная на стекло накатка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4545" y="1916936"/>
            <a:ext cx="6443311" cy="44061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4911" y="369363"/>
            <a:ext cx="9054056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                  Подготовка к испытанию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918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3166" y="1792423"/>
            <a:ext cx="5112030" cy="13208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dirty="0" smtClean="0">
                <a:solidFill>
                  <a:schemeClr val="bg1"/>
                </a:solidFill>
              </a:rPr>
              <a:t>отовые тест-полоски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446" y="2681940"/>
            <a:ext cx="5769402" cy="3701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2441" y="2495568"/>
            <a:ext cx="5327176" cy="39953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4911" y="369363"/>
            <a:ext cx="9054056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                  Подготовка к испытанию</a:t>
            </a:r>
            <a:endParaRPr lang="ru-RU" sz="4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953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6420" y="390056"/>
            <a:ext cx="8847438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                  Используемые приборы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18" y="414402"/>
            <a:ext cx="2938527" cy="98763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741" y="1730930"/>
            <a:ext cx="3881437" cy="3881437"/>
          </a:xfrm>
          <a:effectLst>
            <a:softEdge rad="139700"/>
          </a:effectLst>
        </p:spPr>
      </p:pic>
      <p:sp>
        <p:nvSpPr>
          <p:cNvPr id="2" name="TextBox 1"/>
          <p:cNvSpPr txBox="1"/>
          <p:nvPr/>
        </p:nvSpPr>
        <p:spPr>
          <a:xfrm>
            <a:off x="1718632" y="5629620"/>
            <a:ext cx="2141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Микрометр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5693" y="1938968"/>
            <a:ext cx="5205579" cy="3481331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8" name="TextBox 7"/>
          <p:cNvSpPr txBox="1"/>
          <p:nvPr/>
        </p:nvSpPr>
        <p:spPr>
          <a:xfrm>
            <a:off x="7390483" y="5693885"/>
            <a:ext cx="3126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Штангенциркуль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4452" y="5629620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61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58346"/>
            <a:ext cx="8847438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          Испытание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  <p:pic>
        <p:nvPicPr>
          <p:cNvPr id="2" name="IMG_1478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5859" y="1613304"/>
            <a:ext cx="8419796" cy="4735772"/>
          </a:xfrm>
        </p:spPr>
      </p:pic>
    </p:spTree>
    <p:extLst>
      <p:ext uri="{BB962C8B-B14F-4D97-AF65-F5344CB8AC3E}">
        <p14:creationId xmlns:p14="http://schemas.microsoft.com/office/powerpoint/2010/main" xmlns="" val="103981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7334" y="358345"/>
            <a:ext cx="8847438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                </a:t>
            </a:r>
            <a:r>
              <a:rPr lang="ru-RU" sz="4000" dirty="0" smtClean="0"/>
              <a:t>Результат испытания  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14402"/>
            <a:ext cx="2938527" cy="987638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5931497"/>
              </p:ext>
            </p:extLst>
          </p:nvPr>
        </p:nvGraphicFramePr>
        <p:xfrm>
          <a:off x="2784143" y="1678673"/>
          <a:ext cx="5507241" cy="4610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3306"/>
                <a:gridCol w="1795017"/>
                <a:gridCol w="2298918"/>
              </a:tblGrid>
              <a:tr h="722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Толщина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Диаметр разрушения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max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 удлинение, 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1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0,30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2,18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15,96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1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0,35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3,10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12,73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1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0,34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4,00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9,29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1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0,32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2,10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17,98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1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0,35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4,00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9,59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1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0,34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3,00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12,78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1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0,33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4,00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8,99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1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0,34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3,10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12,32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1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0,34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3,10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12,32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22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Среднее значение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12,44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294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3410" y="358346"/>
            <a:ext cx="9061217" cy="1099751"/>
          </a:xfrm>
          <a:prstGeom prst="rect">
            <a:avLst/>
          </a:prstGeom>
          <a:solidFill>
            <a:srgbClr val="D830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</a:t>
            </a:r>
            <a:r>
              <a:rPr lang="ru-RU" sz="4000" dirty="0" smtClean="0"/>
              <a:t>С             Сравнение результатов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29" y="426759"/>
            <a:ext cx="2938527" cy="987638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7571032"/>
              </p:ext>
            </p:extLst>
          </p:nvPr>
        </p:nvGraphicFramePr>
        <p:xfrm>
          <a:off x="1085197" y="2158375"/>
          <a:ext cx="4289991" cy="3995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0927"/>
                <a:gridCol w="1398269"/>
                <a:gridCol w="1790795"/>
              </a:tblGrid>
              <a:tr h="625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Толщина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Диаметр разрушения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max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удлинение, 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0,30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2,18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15,96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0,35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3,10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12,73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0,34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4,00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9,29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0,32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2,10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17,98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0,35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9,59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0,34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12,78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0,33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8,99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0,34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12,32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0,34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12,32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25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Среднее значение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12,44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0336363"/>
              </p:ext>
            </p:extLst>
          </p:nvPr>
        </p:nvGraphicFramePr>
        <p:xfrm>
          <a:off x="5763050" y="2137717"/>
          <a:ext cx="4455988" cy="3991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525"/>
                <a:gridCol w="1452375"/>
                <a:gridCol w="1860088"/>
              </a:tblGrid>
              <a:tr h="625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Толщина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Диаметр разрушения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max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удлинение, 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0,30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0,40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1,70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0,40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1,77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0,40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1,77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0,45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2,09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0,40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1,70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0,45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2,09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0,40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1,85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0,36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1,46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25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Среднее значение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7088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974</TotalTime>
  <Words>475</Words>
  <Application>Microsoft Office PowerPoint</Application>
  <PresentationFormat>Произвольный</PresentationFormat>
  <Paragraphs>156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Грань</vt:lpstr>
      <vt:lpstr>Новые методы испытаний гелькоутов в  ООО «ДУГАЛАК»</vt:lpstr>
      <vt:lpstr>Гелевое покрытие используется для обеспечения защитно-декоративных свойств. Растрескивание гелевого покрытия происходит, когда местное напряжение на части покрытия превышает максимально допустимый уровень деформации. Необходимый уровень деформации может варьироваться в зависимости от назначения и условий эксплуатации.</vt:lpstr>
      <vt:lpstr>До начала проведения испытания подготавливаем стекло и аппликатор для нанесения накатки</vt:lpstr>
      <vt:lpstr>Нанесенная на стекло накатка</vt:lpstr>
      <vt:lpstr>Готовые тест-полоски</vt:lpstr>
      <vt:lpstr>Слайд 6</vt:lpstr>
      <vt:lpstr>Слайд 7</vt:lpstr>
      <vt:lpstr>Слайд 8</vt:lpstr>
      <vt:lpstr>Слайд 9</vt:lpstr>
      <vt:lpstr>Абразивность (износостойкость) гелькоутов</vt:lpstr>
      <vt:lpstr>Слайд 11</vt:lpstr>
      <vt:lpstr>Виды абразиметров</vt:lpstr>
      <vt:lpstr>Абразивные ролики движутся в противоположном направлении по тестируемой поверхности.   </vt:lpstr>
      <vt:lpstr>Слайд 14</vt:lpstr>
      <vt:lpstr>Слайд 15</vt:lpstr>
      <vt:lpstr>Слайд 16</vt:lpstr>
      <vt:lpstr> Спасибо за внимание!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Новое лабораторное оборудование компании</dc:title>
  <dc:creator>RePack by Diakov</dc:creator>
  <cp:lastModifiedBy>Пользователь</cp:lastModifiedBy>
  <cp:revision>59</cp:revision>
  <dcterms:created xsi:type="dcterms:W3CDTF">2015-10-01T10:27:06Z</dcterms:created>
  <dcterms:modified xsi:type="dcterms:W3CDTF">2019-10-11T06:23:41Z</dcterms:modified>
</cp:coreProperties>
</file>