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83" r:id="rId4"/>
    <p:sldId id="259" r:id="rId5"/>
    <p:sldId id="284" r:id="rId6"/>
    <p:sldId id="279" r:id="rId7"/>
    <p:sldId id="285" r:id="rId8"/>
    <p:sldId id="280" r:id="rId9"/>
    <p:sldId id="281" r:id="rId10"/>
    <p:sldId id="282" r:id="rId11"/>
    <p:sldId id="286" r:id="rId12"/>
    <p:sldId id="28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BA24070A-B0D9-4E96-8678-4C4C6A7B0A8F}">
          <p14:sldIdLst>
            <p14:sldId id="256"/>
            <p14:sldId id="257"/>
            <p14:sldId id="283"/>
          </p14:sldIdLst>
        </p14:section>
        <p14:section name="Раздел без заголовка" id="{59E6D825-65CC-4A5F-9C93-71B3123CBF9B}">
          <p14:sldIdLst>
            <p14:sldId id="259"/>
            <p14:sldId id="284"/>
            <p14:sldId id="279"/>
            <p14:sldId id="285"/>
            <p14:sldId id="280"/>
            <p14:sldId id="281"/>
            <p14:sldId id="282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30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-586" y="-6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A7E31-F187-4373-A6D4-DD4799613644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563D1-AFA2-4EE4-8FAC-E9BA9264BF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631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563D1-AFA2-4EE4-8FAC-E9BA9264BF4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466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371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636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397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2387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26846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7202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5767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417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581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729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485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48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289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600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731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627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79AE9-E90B-4CB0-8EA6-716CE0D55EBC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E2B4DB-2179-4D83-BB46-B5A1E1B23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438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3552" y="1619480"/>
            <a:ext cx="11178448" cy="3128312"/>
          </a:xfrm>
          <a:prstGeom prst="rect">
            <a:avLst/>
          </a:prstGeom>
          <a:solidFill>
            <a:srgbClr val="D830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2"/>
          <p:cNvSpPr>
            <a:spLocks noGrp="1"/>
          </p:cNvSpPr>
          <p:nvPr>
            <p:ph type="ctrTitle"/>
          </p:nvPr>
        </p:nvSpPr>
        <p:spPr>
          <a:xfrm>
            <a:off x="1311284" y="1912937"/>
            <a:ext cx="8780167" cy="238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Новая лаборатория ООО «</a:t>
            </a:r>
            <a:r>
              <a:rPr lang="ru-RU" sz="4800" dirty="0" smtClean="0">
                <a:solidFill>
                  <a:schemeClr val="bg1"/>
                </a:solidFill>
              </a:rPr>
              <a:t>ДУГАЛАК» </a:t>
            </a:r>
            <a:r>
              <a:rPr lang="ru-RU" sz="4800" dirty="0" smtClean="0">
                <a:solidFill>
                  <a:schemeClr val="bg1"/>
                </a:solidFill>
              </a:rPr>
              <a:t>для испытания трудногорючих материалов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89550" y="2379643"/>
            <a:ext cx="1749062" cy="131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528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8346"/>
            <a:ext cx="8847438" cy="1635707"/>
          </a:xfrm>
          <a:prstGeom prst="rect">
            <a:avLst/>
          </a:prstGeom>
          <a:solidFill>
            <a:srgbClr val="D830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756"/>
            <a:ext cx="2938527" cy="987638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387514" y="532246"/>
            <a:ext cx="6839708" cy="13736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Установка для определения кислородного индекса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846" y="2704317"/>
            <a:ext cx="3600450" cy="314439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54880" y="289314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Установка предназначена для испытания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кислородного индекса пластмасс по методу ГОСТ 12.1.044-89</a:t>
            </a:r>
          </a:p>
          <a:p>
            <a:pPr lvl="0" algn="just"/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Сущность метода заключается в нахождении минимальной концентрации кислорода в потоке-кислородно-азотной смеси, при которой наблюдается самостоятельное горение вертикально расположенного образца, зажигаемого сверху.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12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8346"/>
            <a:ext cx="8847438" cy="1635707"/>
          </a:xfrm>
          <a:prstGeom prst="rect">
            <a:avLst/>
          </a:prstGeom>
          <a:solidFill>
            <a:srgbClr val="D830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756"/>
            <a:ext cx="2938527" cy="987638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387514" y="532246"/>
            <a:ext cx="6839708" cy="13736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Установка для определения показателя токсичности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3719" y="2884437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Установка предназначена для испытания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полимерных материалов с целью определения их показателя токсичности (ГОСТ 12.1.044-89)</a:t>
            </a:r>
          </a:p>
          <a:p>
            <a:pPr lvl="0" algn="just"/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Сущность метода заключается в сжигании исследуемого материала в камере сгорания при заданной плотности теплового потока и выявлении зависимости летального эффекта газообразных продуктов горения от массы материала, отнесенной к единице объема экспозиционной камеры.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546" y="2444523"/>
            <a:ext cx="305752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221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8346"/>
            <a:ext cx="8847438" cy="1635707"/>
          </a:xfrm>
          <a:prstGeom prst="rect">
            <a:avLst/>
          </a:prstGeom>
          <a:solidFill>
            <a:srgbClr val="D830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756"/>
            <a:ext cx="2938527" cy="987638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387514" y="532246"/>
            <a:ext cx="6839708" cy="13736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5719" y="302377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3259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8346"/>
            <a:ext cx="8847438" cy="1099751"/>
          </a:xfrm>
          <a:prstGeom prst="rect">
            <a:avLst/>
          </a:prstGeom>
          <a:solidFill>
            <a:srgbClr val="D830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401"/>
            <a:ext cx="2938527" cy="987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4227" y="621720"/>
            <a:ext cx="6839708" cy="13208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Основные задачи лаборатории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78743" y="2692028"/>
            <a:ext cx="3352800" cy="2514600"/>
          </a:xfrm>
        </p:spPr>
      </p:pic>
      <p:sp>
        <p:nvSpPr>
          <p:cNvPr id="13" name="TextBox 12"/>
          <p:cNvSpPr txBox="1"/>
          <p:nvPr/>
        </p:nvSpPr>
        <p:spPr>
          <a:xfrm>
            <a:off x="826762" y="2189582"/>
            <a:ext cx="71939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эффективности разработок трудногорючих материалов: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 сокращение времени разработки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 оптимизация выбора материалов</a:t>
            </a:r>
          </a:p>
          <a:p>
            <a:pPr marL="742950" lvl="1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«чудесных» свойств трудногорючих материалов наших конкурентов</a:t>
            </a:r>
          </a:p>
          <a:p>
            <a:pPr lvl="1"/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Получение аккредитации пожарной лаборатории</a:t>
            </a:r>
          </a:p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Расширение компетенции в области разработок трудногорючих материалов</a:t>
            </a:r>
          </a:p>
        </p:txBody>
      </p:sp>
    </p:spTree>
    <p:extLst>
      <p:ext uri="{BB962C8B-B14F-4D97-AF65-F5344CB8AC3E}">
        <p14:creationId xmlns:p14="http://schemas.microsoft.com/office/powerpoint/2010/main" xmlns="" val="3289396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8346"/>
            <a:ext cx="8847438" cy="1099751"/>
          </a:xfrm>
          <a:prstGeom prst="rect">
            <a:avLst/>
          </a:prstGeom>
          <a:solidFill>
            <a:srgbClr val="D830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401"/>
            <a:ext cx="2938527" cy="987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4227" y="621720"/>
            <a:ext cx="6839708" cy="13208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Основные задачи лаборатории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78743" y="2692028"/>
            <a:ext cx="3352800" cy="2514600"/>
          </a:xfrm>
        </p:spPr>
      </p:pic>
      <p:sp>
        <p:nvSpPr>
          <p:cNvPr id="13" name="TextBox 12"/>
          <p:cNvSpPr txBox="1"/>
          <p:nvPr/>
        </p:nvSpPr>
        <p:spPr>
          <a:xfrm>
            <a:off x="826762" y="2542272"/>
            <a:ext cx="71939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Помощь потребителям ООО «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Дугалак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в разработке оптимальных с экономической и технологической точки зрения решений в области изготовления трудногорючих материалов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Расширение ассортимента трудногорючих материалов</a:t>
            </a:r>
          </a:p>
          <a:p>
            <a:pPr lvl="1"/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материалов с повышенными экологическими требованиями</a:t>
            </a:r>
          </a:p>
        </p:txBody>
      </p:sp>
    </p:spTree>
    <p:extLst>
      <p:ext uri="{BB962C8B-B14F-4D97-AF65-F5344CB8AC3E}">
        <p14:creationId xmlns:p14="http://schemas.microsoft.com/office/powerpoint/2010/main" xmlns="" val="3470339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8346"/>
            <a:ext cx="8847438" cy="1635707"/>
          </a:xfrm>
          <a:prstGeom prst="rect">
            <a:avLst/>
          </a:prstGeom>
          <a:solidFill>
            <a:srgbClr val="D830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756"/>
            <a:ext cx="2938527" cy="9876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04160" y="2610719"/>
            <a:ext cx="768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</a:rPr>
              <a:t>Установка предназначена для испытания горючих строительных материалов в целях определения их групп горючести (ГОСТ 30244-94 метод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</a:rPr>
              <a:t>II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</a:rPr>
              <a:t>)</a:t>
            </a:r>
          </a:p>
          <a:p>
            <a:pPr lvl="0" algn="just"/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</a:endParaRPr>
          </a:p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</a:rPr>
              <a:t>Строительные материалы относят к негорючим при следующих значениях параметров горючести:</a:t>
            </a:r>
          </a:p>
          <a:p>
            <a:pPr marL="171450" lvl="0" indent="-171450" algn="just">
              <a:buFontTx/>
              <a:buChar char="-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</a:rPr>
              <a:t>п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</a:rPr>
              <a:t>рирост температуры в печи не более 50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cs typeface="Times New Roman" panose="02020603050405020304" pitchFamily="18" charset="0"/>
              </a:rPr>
              <a:t>˚С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</a:endParaRPr>
          </a:p>
          <a:p>
            <a:pPr marL="171450" lvl="0" indent="-171450" algn="just">
              <a:buFontTx/>
              <a:buChar char="-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cs typeface="Times New Roman" panose="02020603050405020304" pitchFamily="18" charset="0"/>
              </a:rPr>
              <a:t>отеря массы образца не более 50 %</a:t>
            </a:r>
          </a:p>
          <a:p>
            <a:pPr marL="171450" lvl="0" indent="-171450" algn="just">
              <a:buFontTx/>
              <a:buChar char="-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cs typeface="Times New Roman" panose="02020603050405020304" pitchFamily="18" charset="0"/>
              </a:rPr>
              <a:t>родолжительность устойчивого пламенного горения не более 10 секунд</a:t>
            </a:r>
          </a:p>
          <a:p>
            <a:pPr lvl="0" algn="just"/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cs typeface="Times New Roman" panose="02020603050405020304" pitchFamily="18" charset="0"/>
              </a:rPr>
              <a:t>Строительные материалы, не удовлетворяющие хотя бы одному из указанных значений параметров, относят к горючим.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93441" y="532246"/>
            <a:ext cx="683970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Установка для испытания материалов на горючесть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471" y="2241722"/>
            <a:ext cx="134112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45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8346"/>
            <a:ext cx="8847438" cy="1635707"/>
          </a:xfrm>
          <a:prstGeom prst="rect">
            <a:avLst/>
          </a:prstGeom>
          <a:solidFill>
            <a:srgbClr val="D830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756"/>
            <a:ext cx="2938527" cy="9876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11382" y="2192693"/>
            <a:ext cx="768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cs typeface="Times New Roman" panose="02020603050405020304" pitchFamily="18" charset="0"/>
              </a:rPr>
              <a:t>Горючие строительные материалы в зависимости от значений параметров горючести, определяемых по методу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cs typeface="Times New Roman" panose="02020603050405020304" pitchFamily="18" charset="0"/>
              </a:rPr>
              <a:t>II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Основной текст)"/>
                <a:cs typeface="Times New Roman" panose="02020603050405020304" pitchFamily="18" charset="0"/>
              </a:rPr>
              <a:t>, подразделяют на четыре группы горючести: Г1, Г2, Г3, Г4.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Основной текст)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93441" y="532246"/>
            <a:ext cx="683970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Установка для испытания материалов на горючесть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3068648"/>
              </p:ext>
            </p:extLst>
          </p:nvPr>
        </p:nvGraphicFramePr>
        <p:xfrm>
          <a:off x="1274354" y="3455671"/>
          <a:ext cx="9158515" cy="2768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47223"/>
                <a:gridCol w="1628503"/>
                <a:gridCol w="1907177"/>
                <a:gridCol w="1724297"/>
                <a:gridCol w="235131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Группа горючести материалов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Параметры горючести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Температура</a:t>
                      </a:r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дымовых газов Т, °С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Степень повреждения по длине 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en-US" baseline="-2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%</a:t>
                      </a:r>
                      <a:endParaRPr lang="ru-RU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Степень повреждения по массе 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en-US" baseline="-2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%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Продолжительность самостоятельного горения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</a:t>
                      </a:r>
                      <a:r>
                        <a:rPr lang="ru-RU" baseline="-25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сг</a:t>
                      </a: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с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Г1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≤135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≤20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Г2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Г3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&gt;85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≤300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Г4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&gt;450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&gt;85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&gt;50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&gt;300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74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8346"/>
            <a:ext cx="8847438" cy="1635707"/>
          </a:xfrm>
          <a:prstGeom prst="rect">
            <a:avLst/>
          </a:prstGeom>
          <a:solidFill>
            <a:srgbClr val="D830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756"/>
            <a:ext cx="2938527" cy="987638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266328" y="289875"/>
            <a:ext cx="683970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Установка для определения групп </a:t>
            </a:r>
            <a:r>
              <a:rPr lang="ru-RU" dirty="0">
                <a:solidFill>
                  <a:schemeClr val="bg1"/>
                </a:solidFill>
              </a:rPr>
              <a:t>т</a:t>
            </a:r>
            <a:r>
              <a:rPr lang="ru-RU" dirty="0" smtClean="0">
                <a:solidFill>
                  <a:schemeClr val="bg1"/>
                </a:solidFill>
              </a:rPr>
              <a:t>рудногорючих и горючих веществ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33" y="2929917"/>
            <a:ext cx="2383743" cy="29812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21711" y="2213734"/>
            <a:ext cx="77952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Установка предназначена для определения огнезащитной эффективности покрытий и пропиток ГОСТ Р 53292-2009 (ГОСТ 16363-76) и для определения группы трудногорючих и горючих твердых неметаллических веществ и материалов (ГОСТ 12.1.044-89)</a:t>
            </a:r>
          </a:p>
          <a:p>
            <a:pPr lvl="0" algn="just"/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Сущность экспериментального метода определения огнезащитных свойств покрытий и пропиток для древесины заключается в определении потери массы древесины, обработанной испытываемыми покрытиями или пропиточными составами, при огневом испытании в условиях, благоприятствующих аккумуляции тепла.</a:t>
            </a:r>
          </a:p>
          <a:p>
            <a:pPr lvl="0" algn="just"/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Сущность экспериментального метода определения горючести заключается в создании температурных условий, способствующих горению, и оценке поведения исследуемых веществ и материалов в этих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xmlns="" val="31392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8346"/>
            <a:ext cx="8847438" cy="1635707"/>
          </a:xfrm>
          <a:prstGeom prst="rect">
            <a:avLst/>
          </a:prstGeom>
          <a:solidFill>
            <a:srgbClr val="D830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756"/>
            <a:ext cx="2938527" cy="987638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266328" y="289875"/>
            <a:ext cx="683970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Установка для определения групп </a:t>
            </a:r>
            <a:r>
              <a:rPr lang="ru-RU" dirty="0">
                <a:solidFill>
                  <a:schemeClr val="bg1"/>
                </a:solidFill>
              </a:rPr>
              <a:t>т</a:t>
            </a:r>
            <a:r>
              <a:rPr lang="ru-RU" dirty="0" smtClean="0">
                <a:solidFill>
                  <a:schemeClr val="bg1"/>
                </a:solidFill>
              </a:rPr>
              <a:t>рудногорючих и горючих веществ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8375" y="2281463"/>
            <a:ext cx="779522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значению максимального приращения температуры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ru-RU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потере массы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материалы классифицируют:</a:t>
            </a:r>
          </a:p>
          <a:p>
            <a:pPr lvl="0" algn="just"/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трудногорючие - 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en-US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60 °С и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&lt; 60 %;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орючие - 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en-US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°С и 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%.</a:t>
            </a:r>
          </a:p>
          <a:p>
            <a:pPr lvl="0" algn="just"/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Горючие материалы подразделяют в зависимости от времени (Т) достижения </a:t>
            </a:r>
            <a:r>
              <a:rPr lang="el-G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ru-RU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на:</a:t>
            </a:r>
          </a:p>
          <a:p>
            <a:pPr lvl="0" algn="just"/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рудновоспламеняемые – Т &gt; 4 мин.;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редней воспламеняемости – 0,5 ≤ Т ≤ 4 мин.;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легковоспламеняемые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Т &lt; 0,5 мин. </a:t>
            </a:r>
          </a:p>
        </p:txBody>
      </p:sp>
    </p:spTree>
    <p:extLst>
      <p:ext uri="{BB962C8B-B14F-4D97-AF65-F5344CB8AC3E}">
        <p14:creationId xmlns:p14="http://schemas.microsoft.com/office/powerpoint/2010/main" xmlns="" val="15859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8346"/>
            <a:ext cx="8847438" cy="1635707"/>
          </a:xfrm>
          <a:prstGeom prst="rect">
            <a:avLst/>
          </a:prstGeom>
          <a:solidFill>
            <a:srgbClr val="D830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756"/>
            <a:ext cx="2938527" cy="987638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464632" y="521229"/>
            <a:ext cx="683970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Установка для определения воспламеняемости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318" y="2734494"/>
            <a:ext cx="3629025" cy="2857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68850" y="2729672"/>
            <a:ext cx="61514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Установка предназначена для испытания строительных материалов на возгораемость с целью определения характеристики воспламенения материалов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 30402-96)</a:t>
            </a:r>
          </a:p>
          <a:p>
            <a:pPr lvl="0" algn="just"/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Сущность метода состоит в определении параметров воспламеняемости материала при заданных стандартом условиях воздействия на поверхность образца лучистого теплового потока и пламени от источника зажигания.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1639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8346"/>
            <a:ext cx="8847438" cy="1635707"/>
          </a:xfrm>
          <a:prstGeom prst="rect">
            <a:avLst/>
          </a:prstGeom>
          <a:solidFill>
            <a:srgbClr val="D830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756"/>
            <a:ext cx="2938527" cy="987638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420565" y="278858"/>
            <a:ext cx="6839708" cy="17812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Установка для определения коэффициента дымообразования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295" y="2536327"/>
            <a:ext cx="2558415" cy="393153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10211" y="3106308"/>
            <a:ext cx="59423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Установка предназначена для испытания твердых веществ и материалов с целью определения их коэффициента дымообразования (ГОСТ 12.1.044-89)</a:t>
            </a:r>
          </a:p>
          <a:p>
            <a:pPr lvl="0" algn="just"/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Сущность метода состоит в определении показателя, характеризующего оптическую плотность дыма, образующего при пламенном горении или тлении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xmlns="" val="17645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817</TotalTime>
  <Words>641</Words>
  <Application>Microsoft Office PowerPoint</Application>
  <PresentationFormat>Произвольный</PresentationFormat>
  <Paragraphs>88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Грань</vt:lpstr>
      <vt:lpstr>Новая лаборатория ООО «ДУГАЛАК» для испытания трудногорючих материалов</vt:lpstr>
      <vt:lpstr>Основные задачи лаборатории</vt:lpstr>
      <vt:lpstr>Основные задачи лаборатории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 лабораторное оборудование компании</dc:title>
  <dc:creator>RePack by Diakov</dc:creator>
  <cp:lastModifiedBy>Пользователь</cp:lastModifiedBy>
  <cp:revision>64</cp:revision>
  <dcterms:created xsi:type="dcterms:W3CDTF">2015-10-01T10:27:06Z</dcterms:created>
  <dcterms:modified xsi:type="dcterms:W3CDTF">2019-10-11T06:26:11Z</dcterms:modified>
</cp:coreProperties>
</file>